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5" r:id="rId9"/>
    <p:sldId id="266" r:id="rId10"/>
    <p:sldId id="270" r:id="rId11"/>
    <p:sldId id="271" r:id="rId12"/>
    <p:sldId id="269" r:id="rId13"/>
    <p:sldId id="267" r:id="rId14"/>
    <p:sldId id="272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6064C5B5-30CD-4282-B8CE-D1898B2768D7}" type="datetimeFigureOut">
              <a:rPr lang="ru-RU" smtClean="0"/>
              <a:t>06.11.2018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C8F83A15-F2D7-4BDF-9012-293BC6DFA713}" type="slidenum">
              <a:rPr lang="ru-RU" smtClean="0"/>
              <a:t>‹#›</a:t>
            </a:fld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>
    <p:strips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4C5B5-30CD-4282-B8CE-D1898B2768D7}" type="datetimeFigureOut">
              <a:rPr lang="ru-RU" smtClean="0"/>
              <a:t>06.11.2018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83A15-F2D7-4BDF-9012-293BC6DFA713}" type="slidenum">
              <a:rPr lang="ru-RU" smtClean="0"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>
    <p:strips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6064C5B5-30CD-4282-B8CE-D1898B2768D7}" type="datetimeFigureOut">
              <a:rPr lang="ru-RU" smtClean="0"/>
              <a:t>06.11.2018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C8F83A15-F2D7-4BDF-9012-293BC6DFA713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strips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4C5B5-30CD-4282-B8CE-D1898B2768D7}" type="datetimeFigureOut">
              <a:rPr lang="ru-RU" smtClean="0"/>
              <a:t>06.11.2018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83A15-F2D7-4BDF-9012-293BC6DFA713}" type="slidenum">
              <a:rPr lang="ru-RU" smtClean="0"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>
    <p:strips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4C5B5-30CD-4282-B8CE-D1898B2768D7}" type="datetimeFigureOut">
              <a:rPr lang="ru-RU" smtClean="0"/>
              <a:t>06.11.2018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83A15-F2D7-4BDF-9012-293BC6DFA713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>
    <p:strips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4C5B5-30CD-4282-B8CE-D1898B2768D7}" type="datetimeFigureOut">
              <a:rPr lang="ru-RU" smtClean="0"/>
              <a:t>06.11.2018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83A15-F2D7-4BDF-9012-293BC6DFA713}" type="slidenum">
              <a:rPr lang="ru-RU" smtClean="0"/>
              <a:t>‹#›</a:t>
            </a:fld>
            <a:endParaRPr lang="ru-RU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>
    <p:strips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4C5B5-30CD-4282-B8CE-D1898B2768D7}" type="datetimeFigureOut">
              <a:rPr lang="ru-RU" smtClean="0"/>
              <a:t>06.11.2018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83A15-F2D7-4BDF-9012-293BC6DFA713}" type="slidenum">
              <a:rPr lang="ru-RU" smtClean="0"/>
              <a:t>‹#›</a:t>
            </a:fld>
            <a:endParaRPr lang="ru-RU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>
    <p:strips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4C5B5-30CD-4282-B8CE-D1898B2768D7}" type="datetimeFigureOut">
              <a:rPr lang="ru-RU" smtClean="0"/>
              <a:t>06.11.2018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83A15-F2D7-4BDF-9012-293BC6DFA713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>
    <p:strips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4C5B5-30CD-4282-B8CE-D1898B2768D7}" type="datetimeFigureOut">
              <a:rPr lang="ru-RU" smtClean="0"/>
              <a:t>06.11.2018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83A15-F2D7-4BDF-9012-293BC6DFA713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strips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4C5B5-30CD-4282-B8CE-D1898B2768D7}" type="datetimeFigureOut">
              <a:rPr lang="ru-RU" smtClean="0"/>
              <a:t>06.11.2018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83A15-F2D7-4BDF-9012-293BC6DFA713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ransition>
    <p:strips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64C5B5-30CD-4282-B8CE-D1898B2768D7}" type="datetimeFigureOut">
              <a:rPr lang="ru-RU" smtClean="0"/>
              <a:t>06.11.2018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F83A15-F2D7-4BDF-9012-293BC6DFA713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>
    <p:strips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6064C5B5-30CD-4282-B8CE-D1898B2768D7}" type="datetimeFigureOut">
              <a:rPr lang="ru-RU" smtClean="0"/>
              <a:t>06.11.2018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C8F83A15-F2D7-4BDF-9012-293BC6DFA713}" type="slidenum">
              <a:rPr lang="ru-RU" smtClean="0"/>
              <a:t>‹#›</a:t>
            </a:fld>
            <a:endParaRPr lang="ru-RU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strips/>
  </p:transition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2976" y="3643314"/>
            <a:ext cx="7072362" cy="1285884"/>
          </a:xfrm>
        </p:spPr>
        <p:txBody>
          <a:bodyPr>
            <a:noAutofit/>
          </a:bodyPr>
          <a:lstStyle/>
          <a:p>
            <a:r>
              <a:rPr lang="ru-RU" sz="3600" dirty="0" smtClean="0"/>
              <a:t>Содержание, кормление и уход за домашними животными</a:t>
            </a: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19200" y="5072074"/>
            <a:ext cx="6996138" cy="642942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ГБУ «МОСВЕТОБЪЕДИНЕНИЕ»</a:t>
            </a:r>
          </a:p>
          <a:p>
            <a:r>
              <a:rPr lang="ru-RU" dirty="0" smtClean="0"/>
              <a:t>СББЖ СВАО</a:t>
            </a:r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4414" y="5079123"/>
            <a:ext cx="642942" cy="635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2" name="Picture 2" descr="Картинки по запросу котик и собачк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08" y="214290"/>
            <a:ext cx="4876800" cy="3343275"/>
          </a:xfrm>
          <a:prstGeom prst="rect">
            <a:avLst/>
          </a:prstGeom>
          <a:noFill/>
        </p:spPr>
      </p:pic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Содержание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57158" y="2071678"/>
            <a:ext cx="3000396" cy="121444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Квартирное</a:t>
            </a:r>
            <a:endParaRPr lang="ru-RU" sz="14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786446" y="2071678"/>
            <a:ext cx="3000396" cy="121444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dirty="0" smtClean="0"/>
              <a:t>Вольерное / на цепи</a:t>
            </a:r>
            <a:endParaRPr lang="ru-RU" sz="1400" dirty="0"/>
          </a:p>
        </p:txBody>
      </p:sp>
      <p:sp>
        <p:nvSpPr>
          <p:cNvPr id="7" name="Стрелка вниз 6"/>
          <p:cNvSpPr/>
          <p:nvPr/>
        </p:nvSpPr>
        <p:spPr>
          <a:xfrm rot="2556306">
            <a:off x="3029063" y="1222178"/>
            <a:ext cx="357190" cy="857256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 rot="18898994">
            <a:off x="5751521" y="1215113"/>
            <a:ext cx="357190" cy="857256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42844" y="4000504"/>
            <a:ext cx="1714512" cy="78581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с выгулом</a:t>
            </a:r>
            <a:endParaRPr lang="ru-RU" sz="1000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928794" y="4000504"/>
            <a:ext cx="1714512" cy="78581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без выгула</a:t>
            </a:r>
            <a:endParaRPr lang="ru-RU" sz="1000" dirty="0"/>
          </a:p>
        </p:txBody>
      </p:sp>
      <p:sp>
        <p:nvSpPr>
          <p:cNvPr id="11" name="Стрелка вниз 10"/>
          <p:cNvSpPr/>
          <p:nvPr/>
        </p:nvSpPr>
        <p:spPr>
          <a:xfrm>
            <a:off x="785786" y="3357562"/>
            <a:ext cx="367727" cy="543311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>
            <a:off x="2571736" y="3357562"/>
            <a:ext cx="367727" cy="543311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357686" y="4000504"/>
            <a:ext cx="4286280" cy="2143140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Необходимо выгуливать собаку минимум два раза в день не менее 20 минут !</a:t>
            </a:r>
          </a:p>
          <a:p>
            <a:pPr algn="ctr"/>
            <a:endParaRPr lang="ru-RU" dirty="0"/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8" name="Picture 8" descr="http://www.innovativek9academy.com/wp-content/uploads/2017/05/retractable-leas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285992"/>
            <a:ext cx="5286412" cy="3524275"/>
          </a:xfrm>
          <a:prstGeom prst="rect">
            <a:avLst/>
          </a:prstGeom>
          <a:noFill/>
        </p:spPr>
      </p:pic>
      <p:pic>
        <p:nvPicPr>
          <p:cNvPr id="5130" name="Picture 10" descr="Картинки по запросу кошка в шлейке"/>
          <p:cNvPicPr>
            <a:picLocks noChangeAspect="1" noChangeArrowheads="1"/>
          </p:cNvPicPr>
          <p:nvPr/>
        </p:nvPicPr>
        <p:blipFill>
          <a:blip r:embed="rId3" cstate="print"/>
          <a:srcRect l="9333"/>
          <a:stretch>
            <a:fillRect/>
          </a:stretch>
        </p:blipFill>
        <p:spPr bwMode="auto">
          <a:xfrm>
            <a:off x="4071934" y="3143248"/>
            <a:ext cx="4857784" cy="351609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Поводок, шлейка</a:t>
            </a:r>
          </a:p>
          <a:p>
            <a:r>
              <a:rPr lang="ru-RU" dirty="0" smtClean="0"/>
              <a:t>Ошейник с указанием контактных данных владельца</a:t>
            </a:r>
          </a:p>
        </p:txBody>
      </p:sp>
      <p:sp>
        <p:nvSpPr>
          <p:cNvPr id="5122" name="AutoShape 2" descr="Картинки по запросу собака на поводк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4" name="AutoShape 4" descr="Картинки по запросу собака на поводк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26" name="AutoShape 6" descr="Картинки по запросу собака на поводк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Похожее изображе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48" y="3196826"/>
            <a:ext cx="4691095" cy="3518321"/>
          </a:xfrm>
          <a:prstGeom prst="rect">
            <a:avLst/>
          </a:prstGeom>
          <a:noFill/>
        </p:spPr>
      </p:pic>
      <p:pic>
        <p:nvPicPr>
          <p:cNvPr id="4100" name="Picture 4" descr="Картинки по запросу считывание чип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4" y="1785926"/>
            <a:ext cx="4286260" cy="321469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ИДЕНТИФИКАЦИЯ 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Чип / клеймо/ татуировка </a:t>
            </a:r>
          </a:p>
          <a:p>
            <a:endParaRPr lang="ru-RU" dirty="0"/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ПРОФИЛАКТИКА БЕШЕНСТВА!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Проведение ежегодной вакцинация против бешенства</a:t>
            </a:r>
          </a:p>
          <a:p>
            <a:endParaRPr lang="ru-RU" sz="1400" dirty="0" smtClean="0"/>
          </a:p>
          <a:p>
            <a:pPr algn="r"/>
            <a:r>
              <a:rPr lang="ru-RU" sz="5400" u="sng" dirty="0" smtClean="0">
                <a:solidFill>
                  <a:srgbClr val="FF0000"/>
                </a:solidFill>
                <a:latin typeface="Arial Black" pitchFamily="34" charset="0"/>
              </a:rPr>
              <a:t>РАБИКАН</a:t>
            </a:r>
            <a:endParaRPr lang="ru-RU" dirty="0"/>
          </a:p>
        </p:txBody>
      </p:sp>
      <p:pic>
        <p:nvPicPr>
          <p:cNvPr id="3074" name="Picture 2" descr="http://www.veterinarka.ru/media/zoo/images/rabikan_bb531b2218ac8073c3131c8f5357f23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928802"/>
            <a:ext cx="3765377" cy="3286148"/>
          </a:xfrm>
          <a:prstGeom prst="rect">
            <a:avLst/>
          </a:prstGeom>
          <a:noFill/>
        </p:spPr>
      </p:pic>
      <p:pic>
        <p:nvPicPr>
          <p:cNvPr id="3076" name="Picture 4" descr="Картинки по запросу вакцинация кошк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6248" y="3810122"/>
            <a:ext cx="4286280" cy="2850377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429124" y="2928934"/>
            <a:ext cx="4572032" cy="71438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 smtClean="0"/>
              <a:t>Бесплатная вакцинация кошек и собак (начиная с 2 мес. возраста) производится во всех государственных ветеринарных клиниках и на прививочных пунктах.</a:t>
            </a:r>
            <a:endParaRPr lang="ru-RU" sz="1400" dirty="0"/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Проведение дегельминтизации раз в квартал</a:t>
            </a:r>
            <a:endParaRPr lang="ru-RU" dirty="0"/>
          </a:p>
        </p:txBody>
      </p:sp>
      <p:pic>
        <p:nvPicPr>
          <p:cNvPr id="2052" name="Picture 4" descr="Картинки по запросу празицид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000372"/>
            <a:ext cx="3119426" cy="3119426"/>
          </a:xfrm>
          <a:prstGeom prst="rect">
            <a:avLst/>
          </a:prstGeom>
          <a:noFill/>
        </p:spPr>
      </p:pic>
      <p:pic>
        <p:nvPicPr>
          <p:cNvPr id="2050" name="Picture 2" descr="Картинки по запросу мильбемакс"/>
          <p:cNvPicPr>
            <a:picLocks noChangeAspect="1" noChangeArrowheads="1"/>
          </p:cNvPicPr>
          <p:nvPr/>
        </p:nvPicPr>
        <p:blipFill>
          <a:blip r:embed="rId3" cstate="print"/>
          <a:srcRect t="15000" r="999" b="15999"/>
          <a:stretch>
            <a:fillRect/>
          </a:stretch>
        </p:blipFill>
        <p:spPr bwMode="auto">
          <a:xfrm>
            <a:off x="2500298" y="1785926"/>
            <a:ext cx="3279936" cy="2286016"/>
          </a:xfrm>
          <a:prstGeom prst="rect">
            <a:avLst/>
          </a:prstGeom>
          <a:noFill/>
        </p:spPr>
      </p:pic>
      <p:pic>
        <p:nvPicPr>
          <p:cNvPr id="2054" name="Picture 6" descr="Картинки по запросу стронгхолд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29322" y="3357562"/>
            <a:ext cx="2857480" cy="2828905"/>
          </a:xfrm>
          <a:prstGeom prst="rect">
            <a:avLst/>
          </a:prstGeom>
          <a:noFill/>
        </p:spPr>
      </p:pic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Обработка от эктопаразитов</a:t>
            </a:r>
            <a:endParaRPr lang="ru-RU" dirty="0"/>
          </a:p>
        </p:txBody>
      </p:sp>
      <p:pic>
        <p:nvPicPr>
          <p:cNvPr id="1026" name="Picture 2" descr="Картинки по запросу бравекто"/>
          <p:cNvPicPr>
            <a:picLocks noChangeAspect="1" noChangeArrowheads="1"/>
          </p:cNvPicPr>
          <p:nvPr/>
        </p:nvPicPr>
        <p:blipFill>
          <a:blip r:embed="rId2" cstate="print"/>
          <a:srcRect l="21823" t="10534" r="22676" b="11516"/>
          <a:stretch>
            <a:fillRect/>
          </a:stretch>
        </p:blipFill>
        <p:spPr bwMode="auto">
          <a:xfrm>
            <a:off x="142844" y="2643182"/>
            <a:ext cx="5465007" cy="3214710"/>
          </a:xfrm>
          <a:prstGeom prst="rect">
            <a:avLst/>
          </a:prstGeom>
          <a:noFill/>
        </p:spPr>
      </p:pic>
      <p:pic>
        <p:nvPicPr>
          <p:cNvPr id="1028" name="Picture 4" descr="Картинки по запросу фронтлайн"/>
          <p:cNvPicPr>
            <a:picLocks noChangeAspect="1" noChangeArrowheads="1"/>
          </p:cNvPicPr>
          <p:nvPr/>
        </p:nvPicPr>
        <p:blipFill>
          <a:blip r:embed="rId3" cstate="print"/>
          <a:srcRect l="12308" r="11538"/>
          <a:stretch>
            <a:fillRect/>
          </a:stretch>
        </p:blipFill>
        <p:spPr bwMode="auto">
          <a:xfrm>
            <a:off x="5572132" y="1357298"/>
            <a:ext cx="3357586" cy="4408920"/>
          </a:xfrm>
          <a:prstGeom prst="rect">
            <a:avLst/>
          </a:prstGeom>
          <a:noFill/>
        </p:spPr>
      </p:pic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Кормление</a:t>
            </a:r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357158" y="2071678"/>
            <a:ext cx="3000396" cy="121444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Промышленные корма</a:t>
            </a:r>
          </a:p>
          <a:p>
            <a:pPr algn="ctr"/>
            <a:r>
              <a:rPr lang="ru-RU" sz="2400" dirty="0" smtClean="0"/>
              <a:t>(сбалансированные)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786446" y="2071678"/>
            <a:ext cx="3000396" cy="121444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dirty="0" smtClean="0"/>
              <a:t>Домашняя пища</a:t>
            </a:r>
            <a:endParaRPr lang="ru-RU" sz="1050" dirty="0"/>
          </a:p>
        </p:txBody>
      </p:sp>
      <p:sp>
        <p:nvSpPr>
          <p:cNvPr id="7" name="Стрелка вниз 6"/>
          <p:cNvSpPr/>
          <p:nvPr/>
        </p:nvSpPr>
        <p:spPr>
          <a:xfrm rot="2556306">
            <a:off x="3029063" y="1222178"/>
            <a:ext cx="357190" cy="857256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 rot="18898994">
            <a:off x="5751521" y="1215113"/>
            <a:ext cx="357190" cy="857256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42844" y="4000504"/>
            <a:ext cx="1714512" cy="78581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сухой</a:t>
            </a:r>
            <a:endParaRPr lang="ru-RU" sz="1000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928794" y="4000504"/>
            <a:ext cx="1714512" cy="785818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 smtClean="0"/>
              <a:t>влажный</a:t>
            </a:r>
            <a:endParaRPr lang="ru-RU" sz="1000" dirty="0"/>
          </a:p>
        </p:txBody>
      </p:sp>
      <p:sp>
        <p:nvSpPr>
          <p:cNvPr id="11" name="Стрелка вниз 10"/>
          <p:cNvSpPr/>
          <p:nvPr/>
        </p:nvSpPr>
        <p:spPr>
          <a:xfrm>
            <a:off x="785786" y="3357562"/>
            <a:ext cx="367727" cy="543311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>
            <a:off x="2571736" y="3357562"/>
            <a:ext cx="367727" cy="543311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одержимое 2"/>
          <p:cNvSpPr>
            <a:spLocks noGrp="1"/>
          </p:cNvSpPr>
          <p:nvPr>
            <p:ph sz="quarter" idx="1"/>
          </p:nvPr>
        </p:nvSpPr>
        <p:spPr>
          <a:xfrm>
            <a:off x="4071934" y="3500438"/>
            <a:ext cx="4786346" cy="3000396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/>
              <a:t>Необходимо соблюдать соотношение белков, жиров, углеводов, витаминов и минералов.</a:t>
            </a:r>
          </a:p>
          <a:p>
            <a:r>
              <a:rPr lang="ru-RU" dirty="0" smtClean="0"/>
              <a:t>Необходимо проконсультироваться со специалистом!</a:t>
            </a:r>
          </a:p>
          <a:p>
            <a:r>
              <a:rPr lang="ru-RU" dirty="0" smtClean="0"/>
              <a:t>Избегать острую, соленую, жирную, сладкую, мучную пищу.</a:t>
            </a: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2" name="Picture 4" descr="Картинки по запросу стрижка когтей у собак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488" y="3429000"/>
            <a:ext cx="5357850" cy="178595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785834"/>
          </a:xfrm>
        </p:spPr>
        <p:txBody>
          <a:bodyPr/>
          <a:lstStyle/>
          <a:p>
            <a:pPr algn="ctr"/>
            <a:r>
              <a:rPr lang="ru-RU" dirty="0" smtClean="0"/>
              <a:t>Уход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</p:nvPr>
        </p:nvGraphicFramePr>
        <p:xfrm>
          <a:off x="428596" y="785794"/>
          <a:ext cx="8229600" cy="2499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Собаки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Кошки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Вычёсывать</a:t>
                      </a:r>
                    </a:p>
                    <a:p>
                      <a:r>
                        <a:rPr lang="ru-RU" sz="2000" dirty="0" err="1" smtClean="0"/>
                        <a:t>Тримминговать</a:t>
                      </a:r>
                      <a:endParaRPr lang="ru-RU" sz="2000" dirty="0" smtClean="0"/>
                    </a:p>
                    <a:p>
                      <a:r>
                        <a:rPr lang="ru-RU" sz="2000" dirty="0" smtClean="0"/>
                        <a:t>Стричь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Вычесывать</a:t>
                      </a:r>
                    </a:p>
                    <a:p>
                      <a:r>
                        <a:rPr lang="ru-RU" sz="2000" dirty="0" smtClean="0"/>
                        <a:t>Использовать</a:t>
                      </a:r>
                      <a:r>
                        <a:rPr lang="ru-RU" sz="2000" baseline="0" dirty="0" smtClean="0"/>
                        <a:t> пасту для вывода шерсти</a:t>
                      </a:r>
                    </a:p>
                    <a:p>
                      <a:r>
                        <a:rPr lang="ru-RU" sz="2000" baseline="0" dirty="0" smtClean="0"/>
                        <a:t>или траву (проросший овес)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Купать по</a:t>
                      </a:r>
                      <a:r>
                        <a:rPr lang="ru-RU" sz="2000" baseline="0" dirty="0" smtClean="0"/>
                        <a:t> мере необходимости</a:t>
                      </a:r>
                      <a:endParaRPr lang="ru-RU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Стричь когти</a:t>
                      </a:r>
                      <a:r>
                        <a:rPr lang="ru-RU" sz="2000" baseline="0" dirty="0" smtClean="0"/>
                        <a:t> при необходимости</a:t>
                      </a:r>
                      <a:endParaRPr lang="ru-RU" sz="20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2530" name="Picture 2" descr="Картинки по запросу расчесывание кошк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45" y="4017570"/>
            <a:ext cx="3786214" cy="2716609"/>
          </a:xfrm>
          <a:prstGeom prst="rect">
            <a:avLst/>
          </a:prstGeom>
          <a:noFill/>
        </p:spPr>
      </p:pic>
      <p:pic>
        <p:nvPicPr>
          <p:cNvPr id="22534" name="Picture 6" descr="Похожее изображение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43636" y="4929198"/>
            <a:ext cx="2857520" cy="1738325"/>
          </a:xfrm>
          <a:prstGeom prst="rect">
            <a:avLst/>
          </a:prstGeom>
          <a:noFill/>
        </p:spPr>
      </p:pic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Кастрация и стерилизация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186238" cy="5353072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Безусловно, главным плюсом этой операции можно назвать подавление сексуальных инстинктов кота, а это значит, что хозяева полостью ликвидируют брачные песни своего питомца; </a:t>
            </a:r>
          </a:p>
          <a:p>
            <a:r>
              <a:rPr lang="ru-RU" dirty="0" smtClean="0"/>
              <a:t>Кроме того, обычно после кастрации кот перестает помечать территорию секрециями; </a:t>
            </a:r>
          </a:p>
          <a:p>
            <a:r>
              <a:rPr lang="ru-RU" dirty="0" smtClean="0"/>
              <a:t>Кастрированный кот редко вступает в выяснение территориальных отношений с другими котами, не ввязывается в уличные драки, не проявляет агрессии к другим животным.</a:t>
            </a:r>
            <a:endParaRPr lang="ru-RU" dirty="0"/>
          </a:p>
        </p:txBody>
      </p:sp>
      <p:pic>
        <p:nvPicPr>
          <p:cNvPr id="26626" name="Picture 2" descr="Картинки по запросу плюсы и минусы кастраци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76" y="3500438"/>
            <a:ext cx="4281058" cy="3214686"/>
          </a:xfrm>
          <a:prstGeom prst="rect">
            <a:avLst/>
          </a:prstGeom>
          <a:noFill/>
        </p:spPr>
      </p:pic>
      <p:sp>
        <p:nvSpPr>
          <p:cNvPr id="5" name="Выноска-облако 4"/>
          <p:cNvSpPr/>
          <p:nvPr/>
        </p:nvSpPr>
        <p:spPr>
          <a:xfrm>
            <a:off x="5857884" y="1714488"/>
            <a:ext cx="3143240" cy="1714512"/>
          </a:xfrm>
          <a:prstGeom prst="cloudCallout">
            <a:avLst>
              <a:gd name="adj1" fmla="val -35997"/>
              <a:gd name="adj2" fmla="val 74982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Пора?</a:t>
            </a:r>
            <a:endParaRPr lang="ru-RU" sz="3200" dirty="0"/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Кастрация и стерилизация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186238" cy="5353072"/>
          </a:xfrm>
        </p:spPr>
        <p:txBody>
          <a:bodyPr>
            <a:normAutofit/>
          </a:bodyPr>
          <a:lstStyle/>
          <a:p>
            <a:r>
              <a:rPr lang="ru-RU" dirty="0" smtClean="0"/>
              <a:t>Подавление сексуальных инстинктов.</a:t>
            </a:r>
          </a:p>
          <a:p>
            <a:r>
              <a:rPr lang="ru-RU" dirty="0" smtClean="0"/>
              <a:t>Профилактика онкологических заболеваний репродуктивной системы.</a:t>
            </a:r>
            <a:endParaRPr lang="ru-RU" dirty="0"/>
          </a:p>
        </p:txBody>
      </p:sp>
      <p:pic>
        <p:nvPicPr>
          <p:cNvPr id="28674" name="Picture 2" descr="Картинки по запросу мартовский кот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9190" y="1214422"/>
            <a:ext cx="3714776" cy="5431829"/>
          </a:xfrm>
          <a:prstGeom prst="rect">
            <a:avLst/>
          </a:prstGeom>
          <a:noFill/>
        </p:spPr>
      </p:pic>
      <p:sp>
        <p:nvSpPr>
          <p:cNvPr id="5" name="Выноска-облако 4"/>
          <p:cNvSpPr/>
          <p:nvPr/>
        </p:nvSpPr>
        <p:spPr>
          <a:xfrm>
            <a:off x="2143108" y="4857760"/>
            <a:ext cx="3143240" cy="1714512"/>
          </a:xfrm>
          <a:prstGeom prst="cloudCallout">
            <a:avLst>
              <a:gd name="adj1" fmla="val 50038"/>
              <a:gd name="adj2" fmla="val -70833"/>
            </a:avLst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ВЕСНААА!</a:t>
            </a:r>
            <a:endParaRPr lang="ru-RU" sz="3200" dirty="0"/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/>
              <a:t>Диспансеризация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Животные до 5 лет – 1 раз в год планово в день вакцинации</a:t>
            </a:r>
          </a:p>
          <a:p>
            <a:r>
              <a:rPr lang="ru-RU" dirty="0" smtClean="0"/>
              <a:t>Животные старше 5 лет – 1 раз в год планово в день вакцинации + сдать кровь для общего клинического и биохимического анализа</a:t>
            </a:r>
          </a:p>
          <a:p>
            <a:r>
              <a:rPr lang="ru-RU" dirty="0" smtClean="0"/>
              <a:t>Посещение </a:t>
            </a:r>
            <a:r>
              <a:rPr lang="ru-RU" dirty="0" err="1" smtClean="0"/>
              <a:t>узкопрофильных</a:t>
            </a:r>
            <a:r>
              <a:rPr lang="ru-RU" dirty="0" smtClean="0"/>
              <a:t> специалистов при появлении жалоб (кардиолог, невролог, офтальмолог, эндокринолог и др.)</a:t>
            </a:r>
          </a:p>
          <a:p>
            <a:endParaRPr lang="ru-RU" dirty="0" smtClean="0"/>
          </a:p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При подозрении на заболевание вашего питомца не откладывайте поход в ветеринарную клинику!</a:t>
            </a:r>
          </a:p>
          <a:p>
            <a:endParaRPr lang="ru-RU" dirty="0" smtClean="0"/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4282" y="1571612"/>
            <a:ext cx="3714744" cy="4143404"/>
          </a:xfrm>
        </p:spPr>
        <p:txBody>
          <a:bodyPr/>
          <a:lstStyle/>
          <a:p>
            <a:r>
              <a:rPr lang="ru-RU" sz="4400" dirty="0" smtClean="0"/>
              <a:t>Любить</a:t>
            </a:r>
          </a:p>
          <a:p>
            <a:pPr>
              <a:buNone/>
            </a:pPr>
            <a:endParaRPr lang="ru-RU" sz="4400" dirty="0" smtClean="0"/>
          </a:p>
          <a:p>
            <a:r>
              <a:rPr lang="ru-RU" sz="4400" dirty="0" smtClean="0"/>
              <a:t>Заботиться</a:t>
            </a:r>
          </a:p>
          <a:p>
            <a:endParaRPr lang="ru-RU" sz="4400" dirty="0" smtClean="0"/>
          </a:p>
          <a:p>
            <a:r>
              <a:rPr lang="ru-RU" sz="4400" dirty="0" smtClean="0"/>
              <a:t>Играть</a:t>
            </a:r>
          </a:p>
          <a:p>
            <a:endParaRPr lang="ru-RU" dirty="0"/>
          </a:p>
        </p:txBody>
      </p:sp>
      <p:pic>
        <p:nvPicPr>
          <p:cNvPr id="24578" name="Picture 2" descr="Картинки по запросу любовь к животным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7686" y="142852"/>
            <a:ext cx="4548186" cy="3019997"/>
          </a:xfrm>
          <a:prstGeom prst="rect">
            <a:avLst/>
          </a:prstGeom>
          <a:noFill/>
        </p:spPr>
      </p:pic>
      <p:pic>
        <p:nvPicPr>
          <p:cNvPr id="24580" name="Picture 4" descr="Картинки по запросу сердц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0298" y="1428736"/>
            <a:ext cx="1068732" cy="1000132"/>
          </a:xfrm>
          <a:prstGeom prst="rect">
            <a:avLst/>
          </a:prstGeom>
          <a:noFill/>
        </p:spPr>
      </p:pic>
      <p:pic>
        <p:nvPicPr>
          <p:cNvPr id="24582" name="Picture 6" descr="Картинки по запросу игра с котом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7686" y="3786190"/>
            <a:ext cx="4572000" cy="2933701"/>
          </a:xfrm>
          <a:prstGeom prst="rect">
            <a:avLst/>
          </a:prstGeom>
          <a:noFill/>
        </p:spPr>
      </p:pic>
    </p:spTree>
  </p:cSld>
  <p:clrMapOvr>
    <a:masterClrMapping/>
  </p:clrMapOvr>
  <p:transition>
    <p:strips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Благодарю за внимание!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071538" y="1357298"/>
            <a:ext cx="8072462" cy="4937760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3200" b="1" dirty="0" smtClean="0"/>
              <a:t>                   Наши адреса</a:t>
            </a:r>
          </a:p>
          <a:p>
            <a:endParaRPr lang="ru-RU" sz="3200" b="1" dirty="0" smtClean="0"/>
          </a:p>
          <a:p>
            <a:r>
              <a:rPr lang="ru-RU" sz="3200" b="1" dirty="0" smtClean="0"/>
              <a:t>СББЖ СВАО: </a:t>
            </a:r>
            <a:r>
              <a:rPr lang="ru-RU" sz="3200" dirty="0" smtClean="0"/>
              <a:t>ул.Кондратюка 7 стр.2</a:t>
            </a:r>
          </a:p>
          <a:p>
            <a:endParaRPr lang="ru-RU" sz="3200" dirty="0" smtClean="0"/>
          </a:p>
          <a:p>
            <a:r>
              <a:rPr lang="ru-RU" sz="3200" b="1" dirty="0" smtClean="0"/>
              <a:t>ВУ «Отрадное»:</a:t>
            </a:r>
            <a:r>
              <a:rPr lang="ru-RU" sz="3200" dirty="0" smtClean="0"/>
              <a:t> </a:t>
            </a:r>
            <a:r>
              <a:rPr lang="ru-RU" sz="3200" dirty="0" err="1" smtClean="0"/>
              <a:t>ул.Отрадное</a:t>
            </a:r>
            <a:r>
              <a:rPr lang="ru-RU" sz="3200" dirty="0" smtClean="0"/>
              <a:t> д.2</a:t>
            </a:r>
          </a:p>
          <a:p>
            <a:endParaRPr lang="ru-RU" sz="3200" dirty="0"/>
          </a:p>
          <a:p>
            <a:r>
              <a:rPr lang="ru-RU" sz="3200" b="1" dirty="0" smtClean="0"/>
              <a:t>ВУ «Северный</a:t>
            </a:r>
            <a:r>
              <a:rPr lang="ru-RU" sz="3200" b="1" dirty="0" smtClean="0"/>
              <a:t>»: </a:t>
            </a:r>
            <a:r>
              <a:rPr lang="ru-RU" sz="3200" dirty="0" err="1" smtClean="0"/>
              <a:t>Челобитьевское</a:t>
            </a:r>
            <a:r>
              <a:rPr lang="ru-RU" sz="3200" dirty="0" smtClean="0"/>
              <a:t> ш., д.12 корп.3</a:t>
            </a:r>
          </a:p>
          <a:p>
            <a:endParaRPr lang="ru-RU" sz="3200" dirty="0" smtClean="0"/>
          </a:p>
          <a:p>
            <a:r>
              <a:rPr lang="ru-RU" sz="3200" b="1" dirty="0" err="1" smtClean="0"/>
              <a:t>Бабушкинская</a:t>
            </a:r>
            <a:r>
              <a:rPr lang="ru-RU" sz="3200" b="1" dirty="0" smtClean="0"/>
              <a:t> УВЛ:</a:t>
            </a:r>
            <a:r>
              <a:rPr lang="ru-RU" sz="3200" dirty="0" smtClean="0"/>
              <a:t> Хибинский проезд д.2</a:t>
            </a:r>
          </a:p>
          <a:p>
            <a:endParaRPr lang="ru-RU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2581" y="2092686"/>
            <a:ext cx="723900" cy="71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2581" y="2980748"/>
            <a:ext cx="723900" cy="71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2581" y="3885935"/>
            <a:ext cx="723900" cy="71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Picture 4" descr="Картинки по запросу геометк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6864" y="1258384"/>
            <a:ext cx="1000132" cy="1000132"/>
          </a:xfrm>
          <a:prstGeom prst="rect">
            <a:avLst/>
          </a:prstGeom>
          <a:noFill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2581" y="5091281"/>
            <a:ext cx="723900" cy="71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01746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150</TotalTime>
  <Words>346</Words>
  <Application>Microsoft Office PowerPoint</Application>
  <PresentationFormat>Экран (4:3)</PresentationFormat>
  <Paragraphs>70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2" baseType="lpstr">
      <vt:lpstr>Arial Black</vt:lpstr>
      <vt:lpstr>Bookman Old Style</vt:lpstr>
      <vt:lpstr>Calibri</vt:lpstr>
      <vt:lpstr>Cambria</vt:lpstr>
      <vt:lpstr>Gill Sans MT</vt:lpstr>
      <vt:lpstr>Wingdings</vt:lpstr>
      <vt:lpstr>Wingdings 3</vt:lpstr>
      <vt:lpstr>Начальная</vt:lpstr>
      <vt:lpstr>Содержание, кормление и уход за домашними животными</vt:lpstr>
      <vt:lpstr>Содержание</vt:lpstr>
      <vt:lpstr>Презентация PowerPoint</vt:lpstr>
      <vt:lpstr>ИДЕНТИФИКАЦИЯ !</vt:lpstr>
      <vt:lpstr>ПРОФИЛАКТИКА БЕШЕНСТВА!</vt:lpstr>
      <vt:lpstr>Презентация PowerPoint</vt:lpstr>
      <vt:lpstr>Презентация PowerPoint</vt:lpstr>
      <vt:lpstr>Кормление</vt:lpstr>
      <vt:lpstr>Уход</vt:lpstr>
      <vt:lpstr>Кастрация и стерилизация</vt:lpstr>
      <vt:lpstr>Кастрация и стерилизация</vt:lpstr>
      <vt:lpstr>Диспансеризация</vt:lpstr>
      <vt:lpstr>Презентация PowerPoint</vt:lpstr>
      <vt:lpstr>Благодарю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Содержание, кормление и уход за домашними животными</dc:title>
  <dc:creator>Александр Пирожков</dc:creator>
  <cp:lastModifiedBy>Светлана Ивайкина</cp:lastModifiedBy>
  <cp:revision>16</cp:revision>
  <dcterms:created xsi:type="dcterms:W3CDTF">2018-01-22T13:09:52Z</dcterms:created>
  <dcterms:modified xsi:type="dcterms:W3CDTF">2018-11-06T09:35:45Z</dcterms:modified>
</cp:coreProperties>
</file>